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1"/>
  </p:notesMasterIdLst>
  <p:sldIdLst>
    <p:sldId id="256" r:id="rId2"/>
    <p:sldId id="257" r:id="rId3"/>
    <p:sldId id="260" r:id="rId4"/>
    <p:sldId id="284" r:id="rId5"/>
    <p:sldId id="286" r:id="rId6"/>
    <p:sldId id="287" r:id="rId7"/>
    <p:sldId id="288" r:id="rId8"/>
    <p:sldId id="290" r:id="rId9"/>
    <p:sldId id="291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266A3-4BAF-4257-999B-8CA1ED246801}" v="5" dt="2025-12-09T15:57:15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éphanie Théorêt" userId="3d343394-5185-4162-823e-94bb34d1f2bc" providerId="ADAL" clId="{5771511F-CFFA-4554-9586-4E51CCD16A1D}"/>
    <pc:docChg chg="undo custSel modSld">
      <pc:chgData name="Stéphanie Théorêt" userId="3d343394-5185-4162-823e-94bb34d1f2bc" providerId="ADAL" clId="{5771511F-CFFA-4554-9586-4E51CCD16A1D}" dt="2025-12-16T17:20:13.431" v="168" actId="478"/>
      <pc:docMkLst>
        <pc:docMk/>
      </pc:docMkLst>
      <pc:sldChg chg="addSp delSp modSp mod">
        <pc:chgData name="Stéphanie Théorêt" userId="3d343394-5185-4162-823e-94bb34d1f2bc" providerId="ADAL" clId="{5771511F-CFFA-4554-9586-4E51CCD16A1D}" dt="2025-12-16T17:20:13.431" v="168" actId="478"/>
        <pc:sldMkLst>
          <pc:docMk/>
          <pc:sldMk cId="3558596745" sldId="256"/>
        </pc:sldMkLst>
        <pc:spChg chg="add del mod">
          <ac:chgData name="Stéphanie Théorêt" userId="3d343394-5185-4162-823e-94bb34d1f2bc" providerId="ADAL" clId="{5771511F-CFFA-4554-9586-4E51CCD16A1D}" dt="2025-12-16T17:20:13.431" v="168" actId="478"/>
          <ac:spMkLst>
            <pc:docMk/>
            <pc:sldMk cId="3558596745" sldId="256"/>
            <ac:spMk id="4" creationId="{8A6CAB59-5686-B7E0-D61F-F12C3BA11A78}"/>
          </ac:spMkLst>
        </pc:spChg>
        <pc:picChg chg="mod">
          <ac:chgData name="Stéphanie Théorêt" userId="3d343394-5185-4162-823e-94bb34d1f2bc" providerId="ADAL" clId="{5771511F-CFFA-4554-9586-4E51CCD16A1D}" dt="2025-12-09T15:56:14.636" v="21" actId="1076"/>
          <ac:picMkLst>
            <pc:docMk/>
            <pc:sldMk cId="3558596745" sldId="256"/>
            <ac:picMk id="5" creationId="{34D20465-89AF-8608-4CE4-BD5DA66AD242}"/>
          </ac:picMkLst>
        </pc:picChg>
      </pc:sldChg>
      <pc:sldChg chg="delSp modSp mod">
        <pc:chgData name="Stéphanie Théorêt" userId="3d343394-5185-4162-823e-94bb34d1f2bc" providerId="ADAL" clId="{5771511F-CFFA-4554-9586-4E51CCD16A1D}" dt="2025-12-16T17:19:54.785" v="167" actId="478"/>
        <pc:sldMkLst>
          <pc:docMk/>
          <pc:sldMk cId="1251676108" sldId="290"/>
        </pc:sldMkLst>
        <pc:spChg chg="mod">
          <ac:chgData name="Stéphanie Théorêt" userId="3d343394-5185-4162-823e-94bb34d1f2bc" providerId="ADAL" clId="{5771511F-CFFA-4554-9586-4E51CCD16A1D}" dt="2025-11-16T19:35:40.734" v="16" actId="20577"/>
          <ac:spMkLst>
            <pc:docMk/>
            <pc:sldMk cId="1251676108" sldId="290"/>
            <ac:spMk id="3" creationId="{0820F137-510B-F769-405A-948C7DB55B4F}"/>
          </ac:spMkLst>
        </pc:spChg>
        <pc:spChg chg="del">
          <ac:chgData name="Stéphanie Théorêt" userId="3d343394-5185-4162-823e-94bb34d1f2bc" providerId="ADAL" clId="{5771511F-CFFA-4554-9586-4E51CCD16A1D}" dt="2025-12-16T17:19:54.785" v="167" actId="478"/>
          <ac:spMkLst>
            <pc:docMk/>
            <pc:sldMk cId="1251676108" sldId="290"/>
            <ac:spMk id="4" creationId="{FB673E0F-8809-00E6-9DB1-FE5D357F4B57}"/>
          </ac:spMkLst>
        </pc:spChg>
        <pc:spChg chg="mod">
          <ac:chgData name="Stéphanie Théorêt" userId="3d343394-5185-4162-823e-94bb34d1f2bc" providerId="ADAL" clId="{5771511F-CFFA-4554-9586-4E51CCD16A1D}" dt="2025-11-16T19:35:36.589" v="8" actId="20577"/>
          <ac:spMkLst>
            <pc:docMk/>
            <pc:sldMk cId="1251676108" sldId="290"/>
            <ac:spMk id="18" creationId="{3CE46040-726E-2F6E-4BD4-771B0D96DF3D}"/>
          </ac:spMkLst>
        </pc:spChg>
        <pc:spChg chg="mod">
          <ac:chgData name="Stéphanie Théorêt" userId="3d343394-5185-4162-823e-94bb34d1f2bc" providerId="ADAL" clId="{5771511F-CFFA-4554-9586-4E51CCD16A1D}" dt="2025-12-16T17:19:50.015" v="166" actId="20577"/>
          <ac:spMkLst>
            <pc:docMk/>
            <pc:sldMk cId="1251676108" sldId="290"/>
            <ac:spMk id="19" creationId="{EC775545-509F-4464-32D3-81FC9525BFA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3A109-8418-4B23-B04B-63F69E371C32}" type="datetimeFigureOut">
              <a:rPr lang="fr-CA" smtClean="0"/>
              <a:t>2025-12-16</a:t>
            </a:fld>
            <a:endParaRPr lang="fr-CA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813FE-AD09-4CAF-9615-3BE990441A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623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37D7554-D10C-4E29-B8E6-BB7111FA614F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3827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BE0AD-EAB8-00F0-BB7F-648956DA1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DF793E6-CDD9-DA4F-5A29-F554F8A484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0D1A758-B908-A22E-F968-4C3563635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233F0D-FD66-8EB2-4DA6-E5ACC79ECB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37D7554-D10C-4E29-B8E6-BB7111FA614F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4600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0C8F7-1DE5-CACE-BBC1-CF132B0AB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83967B5-6104-DB5A-34A1-E5C077FE96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6677C8F-C35B-F502-1D93-72FEAF0A92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B1C505-0598-99D8-6C98-D25CC0FBCB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37D7554-D10C-4E29-B8E6-BB7111FA614F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9640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3896D-13C3-633F-4FBA-BCE79BF82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5EEEBD8-8760-B32D-647E-CEA9EC87C0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C1172CD-74DB-4A4E-7BFE-561D5DDDE1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640B48-C8E9-A31A-9C7B-DB22FA35B4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37D7554-D10C-4E29-B8E6-BB7111FA614F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9658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11163-BBA7-C9C6-D887-7634215CA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FEEE601-9BF5-B8C1-AE72-A603185860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C603932-AAF6-A5F5-F1B5-604255BFFD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1DAD9C-A439-7099-00B2-97D641505F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37D7554-D10C-4E29-B8E6-BB7111FA614F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1047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A65F0-3497-1EAC-51C2-9BEB33694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E67FC34-5252-9565-DCEA-6371F1466A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30F19E3-F603-1570-6C1A-53823B5F2E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701104-23CF-7806-F6C6-5709C5866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37D7554-D10C-4E29-B8E6-BB7111FA614F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285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0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664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en petits grou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0109947-4B08-4C56-B65B-A6FDFEF47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510815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387A38D-E82D-42F1-A188-30F49DD5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9785" y="0"/>
            <a:ext cx="0" cy="2514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’image 10">
            <a:extLst>
              <a:ext uri="{FF2B5EF4-FFF2-40B4-BE49-F238E27FC236}">
                <a16:creationId xmlns:a16="http://schemas.microsoft.com/office/drawing/2014/main" id="{1205ABD4-5AFD-4B99-8836-D12AA42FCC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82510" y="0"/>
            <a:ext cx="7609489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r-CA" noProof="0"/>
              <a:t>Cliquez ici pour ajouter une photo.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080A53F-EFDF-40A3-B9E3-58EB0D3F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CA" noProof="0"/>
              <a:t>8/05/20XX</a:t>
            </a:r>
          </a:p>
        </p:txBody>
      </p:sp>
      <p:sp>
        <p:nvSpPr>
          <p:cNvPr id="14" name="Espace réservé du contenu 15">
            <a:extLst>
              <a:ext uri="{FF2B5EF4-FFF2-40B4-BE49-F238E27FC236}">
                <a16:creationId xmlns:a16="http://schemas.microsoft.com/office/drawing/2014/main" id="{F547C10E-8A59-4B22-ADF0-994850F759D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17111" y="2906895"/>
            <a:ext cx="4606159" cy="222129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/>
            </a:lvl1pPr>
          </a:lstStyle>
          <a:p>
            <a:pPr lvl="0" rtl="0"/>
            <a:r>
              <a:rPr lang="fr-CA" noProof="0"/>
              <a:t>Cliquer pour ajouter du texte</a:t>
            </a: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9DE00E7-8296-408A-905C-ECBA407C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Présentation pour conférence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00B3723-B30F-4BDB-A030-4B06ADE7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8D65601-5AE2-46FC-B138-694DDD2B510D}" type="slidenum">
              <a:rPr lang="fr-CA" noProof="0" smtClean="0"/>
              <a:pPr rtl="0"/>
              <a:t>‹n°›</a:t>
            </a:fld>
            <a:endParaRPr lang="fr-CA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4FA9AB-9D34-43A5-947E-835D7FE2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2" y="2225678"/>
            <a:ext cx="4607268" cy="469476"/>
          </a:xfrm>
          <a:prstGeom prst="rect">
            <a:avLst/>
          </a:prstGeom>
        </p:spPr>
        <p:txBody>
          <a:bodyPr rtlCol="0"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fr-FR" noProof="0"/>
              <a:t>Modifiez le style du titre</a:t>
            </a:r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1818230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ncipaux points à reten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10">
            <a:extLst>
              <a:ext uri="{FF2B5EF4-FFF2-40B4-BE49-F238E27FC236}">
                <a16:creationId xmlns:a16="http://schemas.microsoft.com/office/drawing/2014/main" id="{A3D8856B-7A24-4C55-9910-ED81BFA0A0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r-CA" noProof="0"/>
              <a:t>Cliquez ici pour ajouter une photo.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8/05/20XX</a:t>
            </a:r>
          </a:p>
        </p:txBody>
      </p:sp>
      <p:sp>
        <p:nvSpPr>
          <p:cNvPr id="9" name="Espace réservé du contenu 15">
            <a:extLst>
              <a:ext uri="{FF2B5EF4-FFF2-40B4-BE49-F238E27FC236}">
                <a16:creationId xmlns:a16="http://schemas.microsoft.com/office/drawing/2014/main" id="{3B3118EB-9968-4E6E-B2B6-A76765DCFA4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101509" y="2431279"/>
            <a:ext cx="4288971" cy="305512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CA" noProof="0"/>
              <a:t>Cliquer pour ajouter du texte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ABAA64D-DEC0-453B-A9D7-7183AF0C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rtlCol="0"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rtl="0"/>
            <a:r>
              <a:rPr lang="fr-CA" noProof="0"/>
              <a:t>Présentation pour conférence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F74F7F62-A2D6-471E-83D8-44BA2699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rtlCol="0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rtl="0"/>
            <a:fld id="{18D65601-5AE2-46FC-B138-694DDD2B510D}" type="slidenum">
              <a:rPr lang="fr-CA" noProof="0" smtClean="0"/>
              <a:pPr rtl="0"/>
              <a:t>‹n°›</a:t>
            </a:fld>
            <a:endParaRPr lang="fr-CA" noProof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F88F189-31A8-4BA7-80D9-4A40A4E2B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34820" y="-3976"/>
            <a:ext cx="0" cy="215934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14EE86B4-3F11-45CB-96F9-7D1AB761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506" y="1761891"/>
            <a:ext cx="4288971" cy="532862"/>
          </a:xfrm>
          <a:prstGeom prst="rect">
            <a:avLst/>
          </a:prstGeom>
        </p:spPr>
        <p:txBody>
          <a:bodyPr rtlCol="0"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fr-FR" noProof="0"/>
              <a:t>Modifiez le style du titre</a:t>
            </a:r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54185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9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3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9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4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3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7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7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35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  <p:sldLayoutId id="2147483687" r:id="rId12"/>
    <p:sldLayoutId id="2147483688" r:id="rId13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stroislacs-my.sharepoint.com/personal/stephanie_theoret_csstl_gouv_qc_ca/Documents/Bureau/Direction/Plan%20de%20lutte/Documents%2025-26/Plan%20de%20lutte%20-%20ESN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timidation.ESN@csstl.gouv.qc.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" descr="A mosaic of colorful geometric shapes">
            <a:hlinkClick r:id="rId2"/>
            <a:extLst>
              <a:ext uri="{FF2B5EF4-FFF2-40B4-BE49-F238E27FC236}">
                <a16:creationId xmlns:a16="http://schemas.microsoft.com/office/drawing/2014/main" id="{34D20465-89AF-8608-4CE4-BD5DA66AD2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521" b="1808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136311-C81B-47C5-AE0A-5641A5A59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4436" y="1066800"/>
            <a:ext cx="4389120" cy="472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C516EB8-4348-DA8A-9185-943774F60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0484" y="4724549"/>
            <a:ext cx="3579790" cy="87582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r-CA" dirty="0"/>
              <a:t>Plan de lutte contre la violence et l’intimidation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C73A33-65FF-41A9-A3B0-006753CD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24436" y="5780876"/>
            <a:ext cx="43891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0A8E5CAA-7A1F-F8FB-58CB-5C5D7D6F0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77" y="1193313"/>
            <a:ext cx="2788238" cy="347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9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E0D6B658-2F5C-80DD-24A9-4100771360B2}"/>
              </a:ext>
            </a:extLst>
          </p:cNvPr>
          <p:cNvSpPr txBox="1"/>
          <p:nvPr/>
        </p:nvSpPr>
        <p:spPr>
          <a:xfrm>
            <a:off x="2884714" y="2097653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CA" sz="2400" b="1" dirty="0"/>
              <a:t>C’est quoi un plan de lutte contre la violence et l’intimidation ?</a:t>
            </a:r>
          </a:p>
          <a:p>
            <a:pPr>
              <a:buNone/>
            </a:pPr>
            <a:endParaRPr lang="fr-CA" sz="1800" b="0" i="0" dirty="0">
              <a:effectLst/>
            </a:endParaRPr>
          </a:p>
          <a:p>
            <a:pPr algn="ctr">
              <a:buNone/>
            </a:pPr>
            <a:r>
              <a:rPr lang="fr-CA" sz="1800" b="0" i="0" dirty="0">
                <a:effectLst/>
              </a:rPr>
              <a:t>Il a pour but de </a:t>
            </a:r>
            <a:r>
              <a:rPr lang="fr-CA" sz="1800" b="1" i="0" dirty="0">
                <a:effectLst/>
              </a:rPr>
              <a:t>favoriser le bien-être </a:t>
            </a:r>
            <a:r>
              <a:rPr lang="fr-CA" sz="1800" b="0" i="0" dirty="0">
                <a:effectLst/>
              </a:rPr>
              <a:t>à l’école et de prévenir l’intimidation et la violence sous toutes ses formes</a:t>
            </a:r>
            <a:r>
              <a:rPr lang="fr-CA" sz="1800" dirty="0"/>
              <a:t>.</a:t>
            </a:r>
            <a:endParaRPr lang="fr-CA" sz="1800" b="0" i="0" dirty="0">
              <a:effectLst/>
            </a:endParaRPr>
          </a:p>
          <a:p>
            <a:pPr algn="ctr"/>
            <a:endParaRPr lang="fr-CA" sz="1800" b="0" i="0" dirty="0">
              <a:effectLst/>
            </a:endParaRPr>
          </a:p>
          <a:p>
            <a:pPr algn="ctr"/>
            <a:r>
              <a:rPr lang="fr-CA" sz="1800" b="0" i="0" dirty="0">
                <a:effectLst/>
              </a:rPr>
              <a:t>Le bien-être à l’école est essentiel au développement, à la réussite éducative et à la persévérance scolaire des élèves.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8E82B43-9DC5-3193-0D3D-2AF781CF4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1" y="129104"/>
            <a:ext cx="2646753" cy="138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51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21555A-0CD7-C770-765B-5171BD11E020}"/>
              </a:ext>
            </a:extLst>
          </p:cNvPr>
          <p:cNvSpPr/>
          <p:nvPr/>
        </p:nvSpPr>
        <p:spPr>
          <a:xfrm>
            <a:off x="6095998" y="4683279"/>
            <a:ext cx="4947083" cy="12977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544C4064-B69B-4ECE-8110-639CB21C906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22041" y="3176715"/>
            <a:ext cx="4947084" cy="2221291"/>
          </a:xfrm>
        </p:spPr>
        <p:txBody>
          <a:bodyPr rtlCol="0">
            <a:normAutofit fontScale="85000" lnSpcReduction="20000"/>
          </a:bodyPr>
          <a:lstStyle/>
          <a:p>
            <a:pPr algn="l">
              <a:buNone/>
            </a:pPr>
            <a:r>
              <a:rPr lang="fr-CA" sz="2000" b="1" i="0" dirty="0">
                <a:solidFill>
                  <a:srgbClr val="000000"/>
                </a:solidFill>
                <a:effectLst/>
                <a:latin typeface="-apple-system"/>
              </a:rPr>
              <a:t>La loi définit l’intimidation comme :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CA" sz="1800" dirty="0">
                <a:solidFill>
                  <a:srgbClr val="000000"/>
                </a:solidFill>
                <a:latin typeface="-apple-system"/>
              </a:rPr>
              <a:t>D</a:t>
            </a:r>
            <a:r>
              <a:rPr lang="fr-CA" sz="1800" b="0" i="0" dirty="0">
                <a:solidFill>
                  <a:srgbClr val="000000"/>
                </a:solidFill>
                <a:effectLst/>
                <a:latin typeface="-apple-system"/>
              </a:rPr>
              <a:t>es comportements, des mots, ou des gestes </a:t>
            </a:r>
            <a:r>
              <a:rPr lang="fr-CA" sz="1800" b="1" i="0" dirty="0">
                <a:solidFill>
                  <a:srgbClr val="000000"/>
                </a:solidFill>
                <a:effectLst/>
                <a:latin typeface="-apple-system"/>
              </a:rPr>
              <a:t>répétitifs</a:t>
            </a:r>
            <a:r>
              <a:rPr lang="fr-CA" sz="1800" b="0" i="0" dirty="0">
                <a:solidFill>
                  <a:srgbClr val="000000"/>
                </a:solidFill>
                <a:effectLst/>
                <a:latin typeface="-apple-system"/>
              </a:rPr>
              <a:t>,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CA" sz="1600" b="0" i="0" dirty="0">
                <a:solidFill>
                  <a:srgbClr val="000000"/>
                </a:solidFill>
                <a:effectLst/>
                <a:latin typeface="-apple-system"/>
              </a:rPr>
              <a:t>qui </a:t>
            </a:r>
            <a:r>
              <a:rPr lang="fr-CA" sz="1600" b="1" i="0" dirty="0">
                <a:solidFill>
                  <a:srgbClr val="000000"/>
                </a:solidFill>
                <a:effectLst/>
                <a:latin typeface="-apple-system"/>
              </a:rPr>
              <a:t>isolent</a:t>
            </a:r>
            <a:r>
              <a:rPr lang="fr-CA" sz="1600" b="0" i="0" dirty="0">
                <a:solidFill>
                  <a:srgbClr val="000000"/>
                </a:solidFill>
                <a:effectLst/>
                <a:latin typeface="-apple-system"/>
              </a:rPr>
              <a:t> ou </a:t>
            </a:r>
            <a:r>
              <a:rPr lang="fr-CA" sz="1600" b="1" i="0" dirty="0">
                <a:solidFill>
                  <a:srgbClr val="000000"/>
                </a:solidFill>
                <a:effectLst/>
                <a:latin typeface="-apple-system"/>
              </a:rPr>
              <a:t>font du mal</a:t>
            </a:r>
            <a:r>
              <a:rPr lang="fr-CA" sz="1600" b="0" i="0" dirty="0">
                <a:solidFill>
                  <a:srgbClr val="000000"/>
                </a:solidFill>
                <a:effectLst/>
                <a:latin typeface="-apple-system"/>
              </a:rPr>
              <a:t> et qui créent un </a:t>
            </a:r>
            <a:r>
              <a:rPr lang="fr-CA" sz="1600" b="1" i="0" dirty="0">
                <a:solidFill>
                  <a:srgbClr val="000000"/>
                </a:solidFill>
                <a:effectLst/>
                <a:latin typeface="-apple-system"/>
              </a:rPr>
              <a:t>sentiment d’impuissance</a:t>
            </a:r>
            <a:r>
              <a:rPr lang="fr-CA" sz="1600" b="0" i="0" dirty="0">
                <a:solidFill>
                  <a:srgbClr val="000000"/>
                </a:solidFill>
                <a:effectLst/>
                <a:latin typeface="-apple-system"/>
              </a:rPr>
              <a:t>,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CA" sz="1600" b="0" i="0" dirty="0">
                <a:solidFill>
                  <a:srgbClr val="000000"/>
                </a:solidFill>
                <a:effectLst/>
                <a:latin typeface="-apple-system"/>
              </a:rPr>
              <a:t>où la personne ou le groupe qui pose les gestes est </a:t>
            </a:r>
            <a:r>
              <a:rPr lang="fr-CA" sz="1600" b="1" i="0" dirty="0">
                <a:solidFill>
                  <a:srgbClr val="000000"/>
                </a:solidFill>
                <a:effectLst/>
                <a:latin typeface="-apple-system"/>
              </a:rPr>
              <a:t>en position de force</a:t>
            </a:r>
            <a:r>
              <a:rPr lang="fr-CA" sz="1600" b="0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</a:p>
          <a:p>
            <a:pPr rtl="0"/>
            <a:r>
              <a:rPr lang="fr-CA" dirty="0"/>
              <a:t>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02CEE3-4E08-4106-AC43-0E32E79C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/>
              <a:t>Présentation pour conférence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59498E64-6451-4E0A-BE2B-4D44D7FC4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041" y="2360590"/>
            <a:ext cx="4607268" cy="469476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r>
              <a:rPr lang="fr-CA" sz="2800" dirty="0"/>
              <a:t>Des gestes d’intimidation</a:t>
            </a:r>
          </a:p>
        </p:txBody>
      </p:sp>
      <p:sp>
        <p:nvSpPr>
          <p:cNvPr id="7" name="Espace réservé du contenu 18">
            <a:extLst>
              <a:ext uri="{FF2B5EF4-FFF2-40B4-BE49-F238E27FC236}">
                <a16:creationId xmlns:a16="http://schemas.microsoft.com/office/drawing/2014/main" id="{37E43A66-4CB6-ACDF-70F4-03A21A1F5B3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123304" y="4683279"/>
            <a:ext cx="4946650" cy="2220912"/>
          </a:xfrm>
          <a:prstGeom prst="rect">
            <a:avLst/>
          </a:prstGeom>
        </p:spPr>
        <p:txBody>
          <a:bodyPr rtlCol="0"/>
          <a:lstStyle/>
          <a:p>
            <a:pPr algn="ctr"/>
            <a:r>
              <a:rPr lang="fr-CA" sz="1400" b="0" i="0" dirty="0">
                <a:solidFill>
                  <a:schemeClr val="bg1"/>
                </a:solidFill>
                <a:effectLst/>
                <a:latin typeface="-apple-system"/>
              </a:rPr>
              <a:t>Un comportement peut être intimidant, même si la personne qui pose les gestes n’avait pas cette intention.</a:t>
            </a:r>
            <a:endParaRPr lang="fr-CA" sz="1400" dirty="0">
              <a:solidFill>
                <a:schemeClr val="bg1"/>
              </a:solidFill>
              <a:latin typeface="-apple-system"/>
            </a:endParaRPr>
          </a:p>
          <a:p>
            <a:pPr algn="ctr"/>
            <a:r>
              <a:rPr lang="fr-CA" sz="1400" dirty="0">
                <a:solidFill>
                  <a:schemeClr val="bg1"/>
                </a:solidFill>
                <a:latin typeface="-apple-system"/>
              </a:rPr>
              <a:t>Des gestes peuvent être intimidants même s’ils ne sont pas faits directement devant la personne. </a:t>
            </a:r>
            <a:endParaRPr lang="fr-CA" sz="1400" b="0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pic>
        <p:nvPicPr>
          <p:cNvPr id="9" name="Picture 2" descr="Résultat d’images pour éducaloi">
            <a:extLst>
              <a:ext uri="{FF2B5EF4-FFF2-40B4-BE49-F238E27FC236}">
                <a16:creationId xmlns:a16="http://schemas.microsoft.com/office/drawing/2014/main" id="{8B095FCA-A068-E12F-897B-4F4B50AD7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8" y="290674"/>
            <a:ext cx="1394241" cy="107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'intimidation en milieu scolaire: comment la reconnaître et y mettre un  terme • Clinique de Psychologie Québec">
            <a:extLst>
              <a:ext uri="{FF2B5EF4-FFF2-40B4-BE49-F238E27FC236}">
                <a16:creationId xmlns:a16="http://schemas.microsoft.com/office/drawing/2014/main" id="{4FA86535-E960-264F-A256-A83ED5CCD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2006127"/>
            <a:ext cx="4947083" cy="247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26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C3EFF-62D8-A59B-1CA9-10C824B19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48BC9A-23A1-0258-7FF7-F03EF8D36449}"/>
              </a:ext>
            </a:extLst>
          </p:cNvPr>
          <p:cNvSpPr/>
          <p:nvPr/>
        </p:nvSpPr>
        <p:spPr>
          <a:xfrm>
            <a:off x="6752611" y="5144885"/>
            <a:ext cx="4104640" cy="6307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7400BFA6-90EC-3A24-3519-AC454B6C927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21842" y="3011825"/>
            <a:ext cx="4947084" cy="2221291"/>
          </a:xfrm>
        </p:spPr>
        <p:txBody>
          <a:bodyPr rtlCol="0">
            <a:normAutofit fontScale="92500" lnSpcReduction="10000"/>
          </a:bodyPr>
          <a:lstStyle/>
          <a:p>
            <a:pPr algn="l">
              <a:buNone/>
            </a:pPr>
            <a:r>
              <a:rPr lang="fr-CA" sz="1600" b="0" i="0" dirty="0">
                <a:solidFill>
                  <a:srgbClr val="000000"/>
                </a:solidFill>
                <a:effectLst/>
                <a:latin typeface="-apple-system"/>
              </a:rPr>
              <a:t>La violence est une utilisation de la force contre quelqu’un. Contrairement à l’intimidation, la violence est toujours </a:t>
            </a:r>
            <a:r>
              <a:rPr lang="fr-CA" sz="1600" b="1" i="0" dirty="0">
                <a:solidFill>
                  <a:srgbClr val="000000"/>
                </a:solidFill>
                <a:effectLst/>
                <a:latin typeface="-apple-system"/>
              </a:rPr>
              <a:t>intentionnelle</a:t>
            </a:r>
            <a:r>
              <a:rPr lang="fr-CA" sz="1600" b="0" i="0" dirty="0">
                <a:solidFill>
                  <a:srgbClr val="000000"/>
                </a:solidFill>
                <a:effectLst/>
                <a:latin typeface="-apple-system"/>
              </a:rPr>
              <a:t>. Elle peut être : </a:t>
            </a:r>
            <a:endParaRPr lang="fr-CA" sz="8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00"/>
                </a:solidFill>
                <a:latin typeface="-apple-system"/>
              </a:rPr>
              <a:t>Verbales ou écrites,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00"/>
                </a:solidFill>
                <a:latin typeface="-apple-system"/>
              </a:rPr>
              <a:t>Physique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00"/>
                </a:solidFill>
                <a:latin typeface="-apple-system"/>
              </a:rPr>
              <a:t>Psychologique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00"/>
                </a:solidFill>
                <a:latin typeface="-apple-system"/>
              </a:rPr>
              <a:t>Sexuelle</a:t>
            </a:r>
            <a:r>
              <a:rPr lang="fr-CA" dirty="0"/>
              <a:t>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0B50AF-B199-C2E2-2421-A2EFD9B2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/>
              <a:t>Présentation pour conférence</a:t>
            </a:r>
          </a:p>
        </p:txBody>
      </p:sp>
      <p:sp>
        <p:nvSpPr>
          <p:cNvPr id="5" name="Espace réservé à la diapositive 4">
            <a:extLst>
              <a:ext uri="{FF2B5EF4-FFF2-40B4-BE49-F238E27FC236}">
                <a16:creationId xmlns:a16="http://schemas.microsoft.com/office/drawing/2014/main" id="{919800B2-1FB6-F63E-FD93-62665BC0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8D65601-5AE2-46FC-B138-694DDD2B510D}" type="slidenum">
              <a:rPr lang="fr-CA" smtClean="0"/>
              <a:pPr rtl="0"/>
              <a:t>4</a:t>
            </a:fld>
            <a:endParaRPr lang="fr-CA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BB8E4AF3-E2F5-BEE0-F872-06B77B6EA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733" y="2330608"/>
            <a:ext cx="4607268" cy="469476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r>
              <a:rPr lang="fr-CA" sz="2800" dirty="0"/>
              <a:t>Des actes de violence</a:t>
            </a:r>
          </a:p>
        </p:txBody>
      </p:sp>
      <p:sp>
        <p:nvSpPr>
          <p:cNvPr id="7" name="Espace réservé du contenu 18">
            <a:extLst>
              <a:ext uri="{FF2B5EF4-FFF2-40B4-BE49-F238E27FC236}">
                <a16:creationId xmlns:a16="http://schemas.microsoft.com/office/drawing/2014/main" id="{417E542C-C984-5C21-E501-180B98D1CD8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828384" y="5339716"/>
            <a:ext cx="4103687" cy="43596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/>
            <a:r>
              <a:rPr lang="fr-CA" sz="900" b="0" i="0" dirty="0">
                <a:solidFill>
                  <a:schemeClr val="bg1"/>
                </a:solidFill>
                <a:effectLst/>
                <a:latin typeface="-apple-system"/>
              </a:rPr>
              <a:t>La violence peut exister contre une personne ou contre ses biens.</a:t>
            </a:r>
            <a:endParaRPr lang="fr-CA" sz="500" dirty="0">
              <a:solidFill>
                <a:schemeClr val="bg1"/>
              </a:solidFill>
            </a:endParaRPr>
          </a:p>
        </p:txBody>
      </p:sp>
      <p:pic>
        <p:nvPicPr>
          <p:cNvPr id="2050" name="Picture 2" descr="Résultat d’images pour éducaloi">
            <a:extLst>
              <a:ext uri="{FF2B5EF4-FFF2-40B4-BE49-F238E27FC236}">
                <a16:creationId xmlns:a16="http://schemas.microsoft.com/office/drawing/2014/main" id="{3BEBFAF0-485D-BBA7-B29C-1C1628959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8" y="290674"/>
            <a:ext cx="1394241" cy="107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EC2B10A-CE4B-9EAB-BEDC-5D985A1A624B}"/>
              </a:ext>
            </a:extLst>
          </p:cNvPr>
          <p:cNvSpPr txBox="1"/>
          <p:nvPr/>
        </p:nvSpPr>
        <p:spPr>
          <a:xfrm>
            <a:off x="76497" y="6455682"/>
            <a:ext cx="120608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600" b="1" i="0" dirty="0">
                <a:solidFill>
                  <a:srgbClr val="000000"/>
                </a:solidFill>
                <a:effectLst/>
                <a:latin typeface="-apple-system"/>
              </a:rPr>
              <a:t>Attention! </a:t>
            </a:r>
            <a:r>
              <a:rPr lang="fr-CA" sz="1600" b="0" i="0" dirty="0">
                <a:solidFill>
                  <a:srgbClr val="000000"/>
                </a:solidFill>
                <a:effectLst/>
                <a:latin typeface="-apple-system"/>
              </a:rPr>
              <a:t>Les cas les plus graves d’intimidation ou de violence peuvent être des actes criminels. Dans ces cas, la police peut intervenir.</a:t>
            </a:r>
            <a:endParaRPr lang="fr-CA" sz="1600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9E754C7-6C2D-C663-1216-DB6A9D4D3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611" y="2181270"/>
            <a:ext cx="4104640" cy="279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71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6F93F-4E11-51B7-E429-AD5B169D5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9C0D8627-53C0-794D-B3FC-7A25CB24C06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511781" y="3251665"/>
            <a:ext cx="4947084" cy="2221291"/>
          </a:xfrm>
        </p:spPr>
        <p:txBody>
          <a:bodyPr rtlCol="0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00"/>
                </a:solidFill>
                <a:latin typeface="-apple-system"/>
              </a:rPr>
              <a:t>Racisme,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A" sz="1600" b="0" i="0" dirty="0">
                <a:solidFill>
                  <a:srgbClr val="000000"/>
                </a:solidFill>
                <a:effectLst/>
                <a:latin typeface="-apple-system"/>
              </a:rPr>
              <a:t>Ho</a:t>
            </a:r>
            <a:r>
              <a:rPr lang="fr-CA" sz="1600" dirty="0">
                <a:solidFill>
                  <a:srgbClr val="000000"/>
                </a:solidFill>
                <a:latin typeface="-apple-system"/>
              </a:rPr>
              <a:t>mophobie,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A" sz="1600" b="0" i="0" dirty="0">
                <a:solidFill>
                  <a:srgbClr val="000000"/>
                </a:solidFill>
                <a:effectLst/>
                <a:latin typeface="-apple-system"/>
              </a:rPr>
              <a:t>Taxage,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00"/>
                </a:solidFill>
                <a:latin typeface="-apple-system"/>
              </a:rPr>
              <a:t>Cyberintimidation,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A" sz="1600" b="0" i="0" dirty="0">
                <a:solidFill>
                  <a:srgbClr val="000000"/>
                </a:solidFill>
                <a:effectLst/>
                <a:latin typeface="-apple-system"/>
              </a:rPr>
              <a:t>Port d’arme ou imitation d’arme.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36311D-8470-8ABF-8AA9-4AA315EEF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/>
              <a:t>Présentation pour conférence</a:t>
            </a:r>
          </a:p>
        </p:txBody>
      </p:sp>
      <p:sp>
        <p:nvSpPr>
          <p:cNvPr id="5" name="Espace réservé à la diapositive 4">
            <a:extLst>
              <a:ext uri="{FF2B5EF4-FFF2-40B4-BE49-F238E27FC236}">
                <a16:creationId xmlns:a16="http://schemas.microsoft.com/office/drawing/2014/main" id="{3E2CD6B3-0D01-84A4-599E-15B7103D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8D65601-5AE2-46FC-B138-694DDD2B510D}" type="slidenum">
              <a:rPr lang="fr-CA" smtClean="0"/>
              <a:pPr rtl="0"/>
              <a:t>5</a:t>
            </a:fld>
            <a:endParaRPr lang="fr-CA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AABD3BB-1C5C-3FAE-71F2-4467FCD3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672" y="2600428"/>
            <a:ext cx="4607268" cy="469476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r>
              <a:rPr lang="fr-CA" sz="2800" dirty="0"/>
              <a:t>D’autres exemples :</a:t>
            </a:r>
          </a:p>
        </p:txBody>
      </p:sp>
      <p:pic>
        <p:nvPicPr>
          <p:cNvPr id="6146" name="Picture 2" descr="Respecter autrui et accepter les différences by Nicolas Villeneuve on Prezi">
            <a:extLst>
              <a:ext uri="{FF2B5EF4-FFF2-40B4-BE49-F238E27FC236}">
                <a16:creationId xmlns:a16="http://schemas.microsoft.com/office/drawing/2014/main" id="{E858ABC4-4691-0186-4149-6C511EFDE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230" y="2420548"/>
            <a:ext cx="44005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23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E2D87-AC2B-5153-A596-00D67870A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C78D9F25-7505-DEF8-AC9A-7EB68C9E5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560993" y="2667050"/>
            <a:ext cx="9371078" cy="2221291"/>
          </a:xfrm>
        </p:spPr>
        <p:txBody>
          <a:bodyPr rtlCol="0">
            <a:normAutofit fontScale="6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r-CA" sz="1800" b="0" i="0" dirty="0">
                <a:solidFill>
                  <a:srgbClr val="000000"/>
                </a:solidFill>
                <a:effectLst/>
                <a:latin typeface="-apple-system"/>
              </a:rPr>
              <a:t> Une personne se fait insulter et appeler « laide ». </a:t>
            </a:r>
            <a:endParaRPr lang="fr-CA" sz="1800" dirty="0">
              <a:solidFill>
                <a:srgbClr val="000000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CA" sz="1800" b="0" i="0" dirty="0">
                <a:solidFill>
                  <a:srgbClr val="000000"/>
                </a:solidFill>
                <a:effectLst/>
                <a:latin typeface="-apple-system"/>
              </a:rPr>
              <a:t> Des élèves lancent des objets et frappent une élève avec une boîte à lunch.</a:t>
            </a:r>
            <a:endParaRPr lang="fr-CA" sz="8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CA" sz="1800" b="0" i="0" dirty="0">
                <a:solidFill>
                  <a:srgbClr val="000000"/>
                </a:solidFill>
                <a:effectLst/>
                <a:latin typeface="-apple-system"/>
              </a:rPr>
              <a:t> Une personne se fait traiter de différents noms et est ridiculisée devant les autres.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sz="1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fr-CA" sz="1800" dirty="0">
                <a:solidFill>
                  <a:srgbClr val="000000"/>
                </a:solidFill>
                <a:latin typeface="-apple-system"/>
              </a:rPr>
              <a:t>L</a:t>
            </a:r>
            <a:r>
              <a:rPr lang="fr-CA" sz="1800" b="0" i="0" dirty="0">
                <a:solidFill>
                  <a:srgbClr val="000000"/>
                </a:solidFill>
                <a:effectLst/>
                <a:latin typeface="-apple-system"/>
              </a:rPr>
              <a:t>es livres d’un élève sont jetés au sol et de l’eau est lancée sur lui.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fr-CA" sz="1800" b="0" i="0" dirty="0">
                <a:solidFill>
                  <a:srgbClr val="000000"/>
                </a:solidFill>
                <a:effectLst/>
                <a:latin typeface="-apple-system"/>
              </a:rPr>
              <a:t>Des élèves menacent une élève de s’en prendre à elle physiquement.</a:t>
            </a:r>
            <a:endParaRPr lang="fr-CA" sz="8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CA" sz="1800" b="0" i="0" dirty="0">
                <a:solidFill>
                  <a:srgbClr val="000000"/>
                </a:solidFill>
                <a:effectLst/>
                <a:latin typeface="-apple-system"/>
              </a:rPr>
              <a:t> Une personne se fait traiter de différents noms. Des élèves lui tirent les cheveux, cachent ses affaires et lui laissent des menaces sur son bureau.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fr-CA" sz="1800" b="0" i="0" dirty="0">
                <a:solidFill>
                  <a:srgbClr val="000000"/>
                </a:solidFill>
                <a:effectLst/>
                <a:latin typeface="-apple-system"/>
              </a:rPr>
              <a:t>Une élève reçoit des coups et des attouchements.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DA78DE-380F-41DE-0CBB-0D9E1635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/>
              <a:t>Présentation pour conférence</a:t>
            </a:r>
          </a:p>
        </p:txBody>
      </p:sp>
      <p:sp>
        <p:nvSpPr>
          <p:cNvPr id="5" name="Espace réservé à la diapositive 4">
            <a:extLst>
              <a:ext uri="{FF2B5EF4-FFF2-40B4-BE49-F238E27FC236}">
                <a16:creationId xmlns:a16="http://schemas.microsoft.com/office/drawing/2014/main" id="{99875AF8-2C5A-8152-F906-63FED5DB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8D65601-5AE2-46FC-B138-694DDD2B510D}" type="slidenum">
              <a:rPr lang="fr-CA" smtClean="0"/>
              <a:pPr rtl="0"/>
              <a:t>6</a:t>
            </a:fld>
            <a:endParaRPr lang="fr-CA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7EA352AD-3CC5-E629-CF17-FB741B94D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618" y="2058071"/>
            <a:ext cx="9657000" cy="469476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r>
              <a:rPr lang="fr-CA" sz="2800" dirty="0"/>
              <a:t>Des exemples d’intimidation et de violence à l’école :</a:t>
            </a:r>
          </a:p>
        </p:txBody>
      </p:sp>
      <p:pic>
        <p:nvPicPr>
          <p:cNvPr id="2050" name="Picture 2" descr="Résultat d’images pour éducaloi">
            <a:extLst>
              <a:ext uri="{FF2B5EF4-FFF2-40B4-BE49-F238E27FC236}">
                <a16:creationId xmlns:a16="http://schemas.microsoft.com/office/drawing/2014/main" id="{2EEC479A-5736-456A-4B11-B4484B9F7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8" y="290674"/>
            <a:ext cx="1394241" cy="107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308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41DD930-16CE-2F10-0EB6-0562F7D2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270" y="246562"/>
            <a:ext cx="7881459" cy="636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672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4E20C-B334-E191-5901-1D46B0668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C775545-509F-4464-32D3-81FC9525BFA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20588" y="3249784"/>
            <a:ext cx="4417103" cy="2221291"/>
          </a:xfrm>
        </p:spPr>
        <p:txBody>
          <a:bodyPr rtlCol="0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00"/>
                </a:solidFill>
                <a:latin typeface="-apple-system"/>
              </a:rPr>
              <a:t>Personnel de l’école, parents, amis, etc.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A" sz="1600" dirty="0">
                <a:latin typeface="-apple-system"/>
              </a:rPr>
              <a:t>Adresse courriel : </a:t>
            </a:r>
            <a:r>
              <a:rPr lang="fr-CA" sz="1600" b="0" i="0" u="sng" dirty="0">
                <a:effectLst/>
                <a:latin typeface="Georgia Pro" panose="02040502050405020303" pitchFamily="18" charset="0"/>
                <a:hlinkClick r:id="rId3" tooltip="mailto:intimidation.ESN@csstl.gouv.qc.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intimidation.ESN@csstl.gouv.qc.ca</a:t>
            </a:r>
            <a:endParaRPr lang="fr-CA" sz="1200" dirty="0">
              <a:latin typeface="-apple-system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00"/>
                </a:solidFill>
                <a:latin typeface="-apple-system"/>
              </a:rPr>
              <a:t>Boîte aux secrétariats de niveau et au secrétariat général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00"/>
                </a:solidFill>
                <a:latin typeface="-apple-system"/>
              </a:rPr>
              <a:t>Code QR (agenda)</a:t>
            </a:r>
          </a:p>
        </p:txBody>
      </p:sp>
      <p:sp>
        <p:nvSpPr>
          <p:cNvPr id="5" name="Espace réservé à la diapositive 4">
            <a:extLst>
              <a:ext uri="{FF2B5EF4-FFF2-40B4-BE49-F238E27FC236}">
                <a16:creationId xmlns:a16="http://schemas.microsoft.com/office/drawing/2014/main" id="{9B5049D2-3FC2-6B8E-8D8F-C5AF4B0A4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8D65601-5AE2-46FC-B138-694DDD2B510D}" type="slidenum">
              <a:rPr lang="fr-CA" smtClean="0"/>
              <a:pPr rtl="0"/>
              <a:t>8</a:t>
            </a:fld>
            <a:endParaRPr lang="fr-CA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3CE46040-726E-2F6E-4BD4-771B0D96D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672" y="2600428"/>
            <a:ext cx="4607268" cy="469476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r>
              <a:rPr lang="fr-CA" sz="2800" dirty="0"/>
              <a:t>Pourquoi dénoncer ?</a:t>
            </a:r>
          </a:p>
        </p:txBody>
      </p:sp>
      <p:sp>
        <p:nvSpPr>
          <p:cNvPr id="2" name="Espace réservé du contenu 18">
            <a:extLst>
              <a:ext uri="{FF2B5EF4-FFF2-40B4-BE49-F238E27FC236}">
                <a16:creationId xmlns:a16="http://schemas.microsoft.com/office/drawing/2014/main" id="{5B1FAA47-0B55-B716-3A8A-E6D9DB1F6598}"/>
              </a:ext>
            </a:extLst>
          </p:cNvPr>
          <p:cNvSpPr txBox="1">
            <a:spLocks/>
          </p:cNvSpPr>
          <p:nvPr/>
        </p:nvSpPr>
        <p:spPr>
          <a:xfrm>
            <a:off x="1511781" y="3251665"/>
            <a:ext cx="3959630" cy="2221291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00"/>
                </a:solidFill>
                <a:latin typeface="-apple-system"/>
              </a:rPr>
              <a:t>Protéger &amp; soutenir les victimes.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00"/>
                </a:solidFill>
                <a:latin typeface="-apple-system"/>
              </a:rPr>
              <a:t>Prévenir les cas futurs.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00"/>
                </a:solidFill>
                <a:latin typeface="-apple-system"/>
              </a:rPr>
              <a:t>Dénoncer les comportements discriminatoires.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00"/>
                </a:solidFill>
                <a:latin typeface="-apple-system"/>
              </a:rPr>
              <a:t>Assurer un climat sain et propice aux apprentissages.</a:t>
            </a:r>
          </a:p>
        </p:txBody>
      </p:sp>
      <p:sp>
        <p:nvSpPr>
          <p:cNvPr id="3" name="Espace réservé du texte 17">
            <a:extLst>
              <a:ext uri="{FF2B5EF4-FFF2-40B4-BE49-F238E27FC236}">
                <a16:creationId xmlns:a16="http://schemas.microsoft.com/office/drawing/2014/main" id="{0820F137-510B-F769-405A-948C7DB55B4F}"/>
              </a:ext>
            </a:extLst>
          </p:cNvPr>
          <p:cNvSpPr txBox="1">
            <a:spLocks/>
          </p:cNvSpPr>
          <p:nvPr/>
        </p:nvSpPr>
        <p:spPr>
          <a:xfrm>
            <a:off x="6746531" y="2630408"/>
            <a:ext cx="4607268" cy="4694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CA" sz="2800" dirty="0"/>
              <a:t>Comment dénoncer?</a:t>
            </a:r>
          </a:p>
        </p:txBody>
      </p:sp>
    </p:spTree>
    <p:extLst>
      <p:ext uri="{BB962C8B-B14F-4D97-AF65-F5344CB8AC3E}">
        <p14:creationId xmlns:p14="http://schemas.microsoft.com/office/powerpoint/2010/main" val="125167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94310-9EC4-E25B-5A21-5B0496485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AF375376-AC66-2825-7A9F-588055C4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fr-CA" noProof="0"/>
              <a:t>8/05/20XX</a:t>
            </a:r>
          </a:p>
        </p:txBody>
      </p:sp>
      <p:sp>
        <p:nvSpPr>
          <p:cNvPr id="5" name="Espace réservé à la diapositive 4">
            <a:extLst>
              <a:ext uri="{FF2B5EF4-FFF2-40B4-BE49-F238E27FC236}">
                <a16:creationId xmlns:a16="http://schemas.microsoft.com/office/drawing/2014/main" id="{D832FD93-BA5F-B8DD-F56D-DEA44CA5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8D65601-5AE2-46FC-B138-694DDD2B510D}" type="slidenum">
              <a:rPr lang="fr-CA" smtClean="0"/>
              <a:pPr rtl="0">
                <a:spcAft>
                  <a:spcPts val="600"/>
                </a:spcAft>
              </a:pPr>
              <a:t>9</a:t>
            </a:fld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390B67-CB61-628B-00A5-24C8CF83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0068" y="0"/>
            <a:ext cx="6666005" cy="692153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9C551E8-389E-9DEB-E8D2-780169A4C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182" y="2963609"/>
            <a:ext cx="3426500" cy="3392741"/>
          </a:xfrm>
          <a:prstGeom prst="rect">
            <a:avLst/>
          </a:prstGeom>
        </p:spPr>
      </p:pic>
      <p:pic>
        <p:nvPicPr>
          <p:cNvPr id="1028" name="Picture 4" descr="Le secret professionnel | Doyon Avocats">
            <a:extLst>
              <a:ext uri="{FF2B5EF4-FFF2-40B4-BE49-F238E27FC236}">
                <a16:creationId xmlns:a16="http://schemas.microsoft.com/office/drawing/2014/main" id="{9E07A6C5-224D-2EAE-D8FD-009A09151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740" y="358347"/>
            <a:ext cx="4938192" cy="27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F85E2D-BC0B-5A54-D840-513F27E500DF}"/>
              </a:ext>
            </a:extLst>
          </p:cNvPr>
          <p:cNvSpPr/>
          <p:nvPr/>
        </p:nvSpPr>
        <p:spPr>
          <a:xfrm>
            <a:off x="5224398" y="162117"/>
            <a:ext cx="1055913" cy="804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3C1CD35-1603-9A2E-97F1-C6184F32B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8400" y="162117"/>
            <a:ext cx="644834" cy="8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2854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454</Words>
  <Application>Microsoft Office PowerPoint</Application>
  <PresentationFormat>Grand écran</PresentationFormat>
  <Paragraphs>62</Paragraphs>
  <Slides>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-apple-system</vt:lpstr>
      <vt:lpstr>Aptos</vt:lpstr>
      <vt:lpstr>Arial</vt:lpstr>
      <vt:lpstr>Georgia Pro</vt:lpstr>
      <vt:lpstr>Grandview Display</vt:lpstr>
      <vt:lpstr>Wingdings</vt:lpstr>
      <vt:lpstr>DashVTI</vt:lpstr>
      <vt:lpstr>Présentation PowerPoint</vt:lpstr>
      <vt:lpstr>Présentation PowerPoint</vt:lpstr>
      <vt:lpstr>Des gestes d’intimidation</vt:lpstr>
      <vt:lpstr>Des actes de violence</vt:lpstr>
      <vt:lpstr>D’autres exemples :</vt:lpstr>
      <vt:lpstr>Des exemples d’intimidation et de violence à l’école :</vt:lpstr>
      <vt:lpstr>Présentation PowerPoint</vt:lpstr>
      <vt:lpstr>Pourquoi dénoncer ?</vt:lpstr>
      <vt:lpstr>Présentation PowerPoint</vt:lpstr>
    </vt:vector>
  </TitlesOfParts>
  <Company>Centre de services scolaires des Trois-Lacs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Stéphanie Théorêt</dc:creator>
  <cp:lastModifiedBy>Stéphanie Théorêt</cp:lastModifiedBy>
  <cp:revision>1</cp:revision>
  <dcterms:created xsi:type="dcterms:W3CDTF">2025-11-16T19:16:24Z</dcterms:created>
  <dcterms:modified xsi:type="dcterms:W3CDTF">2025-12-16T17:20:15Z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9f350ef-1376-46f7-bb93-80a2bb8dd57d_Enabled">
    <vt:lpwstr>true</vt:lpwstr>
  </property>
  <property fmtid="{D5CDD505-2E9C-101B-9397-08002B2CF9AE}" pid="3" name="MSIP_Label_49f350ef-1376-46f7-bb93-80a2bb8dd57d_SetDate">
    <vt:lpwstr>2025-11-16T19:28:18Z</vt:lpwstr>
  </property>
  <property fmtid="{D5CDD505-2E9C-101B-9397-08002B2CF9AE}" pid="4" name="MSIP_Label_49f350ef-1376-46f7-bb93-80a2bb8dd57d_Method">
    <vt:lpwstr>Standard</vt:lpwstr>
  </property>
  <property fmtid="{D5CDD505-2E9C-101B-9397-08002B2CF9AE}" pid="5" name="MSIP_Label_49f350ef-1376-46f7-bb93-80a2bb8dd57d_Name">
    <vt:lpwstr>defa4170-0d19-0005-0004-bc88714345d2</vt:lpwstr>
  </property>
  <property fmtid="{D5CDD505-2E9C-101B-9397-08002B2CF9AE}" pid="6" name="MSIP_Label_49f350ef-1376-46f7-bb93-80a2bb8dd57d_SiteId">
    <vt:lpwstr>41cb8ddb-fc73-4894-a931-aa86e5ee1661</vt:lpwstr>
  </property>
  <property fmtid="{D5CDD505-2E9C-101B-9397-08002B2CF9AE}" pid="7" name="MSIP_Label_49f350ef-1376-46f7-bb93-80a2bb8dd57d_ActionId">
    <vt:lpwstr>1338c542-7d79-4584-9cc8-1c4f975b1b85</vt:lpwstr>
  </property>
  <property fmtid="{D5CDD505-2E9C-101B-9397-08002B2CF9AE}" pid="8" name="MSIP_Label_49f350ef-1376-46f7-bb93-80a2bb8dd57d_ContentBits">
    <vt:lpwstr>0</vt:lpwstr>
  </property>
  <property fmtid="{D5CDD505-2E9C-101B-9397-08002B2CF9AE}" pid="9" name="MSIP_Label_49f350ef-1376-46f7-bb93-80a2bb8dd57d_Tag">
    <vt:lpwstr>10, 3, 0, 1</vt:lpwstr>
  </property>
</Properties>
</file>